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83" r:id="rId5"/>
  </p:sldMasterIdLst>
  <p:notesMasterIdLst>
    <p:notesMasterId r:id="rId13"/>
  </p:notesMasterIdLst>
  <p:handoutMasterIdLst>
    <p:handoutMasterId r:id="rId14"/>
  </p:handoutMasterIdLst>
  <p:sldIdLst>
    <p:sldId id="1355" r:id="rId6"/>
    <p:sldId id="1353" r:id="rId7"/>
    <p:sldId id="331" r:id="rId8"/>
    <p:sldId id="1358" r:id="rId9"/>
    <p:sldId id="1361" r:id="rId10"/>
    <p:sldId id="1363" r:id="rId11"/>
    <p:sldId id="1360" r:id="rId12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FEB"/>
    <a:srgbClr val="E6F9D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37" autoAdjust="0"/>
    <p:restoredTop sz="95109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1162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193" d="100"/>
          <a:sy n="193" d="100"/>
        </p:scale>
        <p:origin x="35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09.06.2023</a:t>
            </a:fld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09/06/2023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71389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074690-7256-4BB9-AC0F-97AEAE8CDE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A3A2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6A3A20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8431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074690-7256-4BB9-AC0F-97AEAE8CDE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6A3A2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6A3A20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4918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E760EB-B0E2-C64E-801B-9BE4E1B5D7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53187"/>
          <a:stretch/>
        </p:blipFill>
        <p:spPr>
          <a:xfrm>
            <a:off x="152573" y="489979"/>
            <a:ext cx="845185" cy="30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 dirty="0"/>
              <a:t>Cliquez sur l'icône pour ajouter une image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6C611-C055-4314-9B42-7681C00CAC0F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05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
Quatrième niveau
Cinquième niveau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>
              <a:latin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6001466-9C62-E541-9B90-7601FE8E08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l="53187"/>
          <a:stretch/>
        </p:blipFill>
        <p:spPr>
          <a:xfrm>
            <a:off x="165505" y="369745"/>
            <a:ext cx="477085" cy="169855"/>
          </a:xfrm>
          <a:prstGeom prst="rect">
            <a:avLst/>
          </a:prstGeom>
        </p:spPr>
      </p:pic>
      <p:sp>
        <p:nvSpPr>
          <p:cNvPr id="11" name="Vertical Text Placeholder 10">
            <a:extLst>
              <a:ext uri="{FF2B5EF4-FFF2-40B4-BE49-F238E27FC236}">
                <a16:creationId xmlns:a16="http://schemas.microsoft.com/office/drawing/2014/main" id="{73201E19-B4B0-3A4A-B4CE-B868BAAC85C6}"/>
              </a:ext>
            </a:extLst>
          </p:cNvPr>
          <p:cNvSpPr txBox="1">
            <a:spLocks/>
          </p:cNvSpPr>
          <p:nvPr userDrawn="1"/>
        </p:nvSpPr>
        <p:spPr>
          <a:xfrm rot="10800000">
            <a:off x="279399" y="1563688"/>
            <a:ext cx="625476" cy="3447478"/>
          </a:xfrm>
          <a:prstGeom prst="rect">
            <a:avLst/>
          </a:prstGeom>
        </p:spPr>
        <p:txBody>
          <a:bodyPr vert="eaVert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/>
              <a:t>Incremental Learning for Human Pose Estimation</a:t>
            </a:r>
            <a:endParaRPr lang="en-CH" sz="700" dirty="0"/>
          </a:p>
        </p:txBody>
      </p:sp>
      <p:sp>
        <p:nvSpPr>
          <p:cNvPr id="15" name="Vertical Text Placeholder 10">
            <a:extLst>
              <a:ext uri="{FF2B5EF4-FFF2-40B4-BE49-F238E27FC236}">
                <a16:creationId xmlns:a16="http://schemas.microsoft.com/office/drawing/2014/main" id="{FF48C6F5-120F-8C4E-91B1-4090A4FC9FEB}"/>
              </a:ext>
            </a:extLst>
          </p:cNvPr>
          <p:cNvSpPr txBox="1">
            <a:spLocks/>
          </p:cNvSpPr>
          <p:nvPr userDrawn="1"/>
        </p:nvSpPr>
        <p:spPr>
          <a:xfrm rot="10800000">
            <a:off x="8637590" y="371515"/>
            <a:ext cx="516923" cy="3543260"/>
          </a:xfrm>
          <a:prstGeom prst="rect">
            <a:avLst/>
          </a:prstGeom>
        </p:spPr>
        <p:txBody>
          <a:bodyPr vert="eaVert" anchor="ctr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700" dirty="0"/>
              <a:t>Kardelen Ceren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6EE6CF1-0011-2342-9342-BA4471CF6AC4}"/>
              </a:ext>
            </a:extLst>
          </p:cNvPr>
          <p:cNvSpPr txBox="1">
            <a:spLocks/>
          </p:cNvSpPr>
          <p:nvPr userDrawn="1"/>
        </p:nvSpPr>
        <p:spPr>
          <a:xfrm>
            <a:off x="898523" y="4888305"/>
            <a:ext cx="7580315" cy="255195"/>
          </a:xfrm>
          <a:prstGeom prst="rect">
            <a:avLst/>
          </a:prstGeom>
        </p:spPr>
        <p:txBody>
          <a:bodyPr vert="horz" lIns="180000" tIns="45720" rIns="91440" bIns="45720" rtlCol="0">
            <a:normAutofit fontScale="8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  <p:sldLayoutId id="2147483684" r:id="rId16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959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FBB797B-6E2F-E0BB-0100-071C0E7B231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8000" contrast="-3000"/>
                    </a14:imgEffect>
                  </a14:imgLayer>
                </a14:imgProps>
              </a:ext>
            </a:extLst>
          </a:blip>
          <a:srcRect l="3724" r="3724"/>
          <a:stretch/>
        </p:blipFill>
        <p:spPr>
          <a:xfrm>
            <a:off x="1331913" y="0"/>
            <a:ext cx="7812087" cy="494823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79A654-167B-3315-1BBC-0F22475764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b="0" dirty="0">
                <a:latin typeface="Century Gothic" panose="020B0502020202020204" pitchFamily="34" charset="0"/>
              </a:rPr>
              <a:t>Incremental Learning for Human Pose Estimation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B70BA88-E8F9-BFE4-D770-D3CA8F53C8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06"/>
            <a:r>
              <a:rPr lang="en-US" dirty="0">
                <a:latin typeface="Century Gothic" panose="020B0502020202020204" pitchFamily="34" charset="0"/>
              </a:rPr>
              <a:t>Kardelen Ceren</a:t>
            </a:r>
            <a:endParaRPr lang="tr-TR" dirty="0">
              <a:latin typeface="Century Gothic" panose="020B0502020202020204" pitchFamily="34" charset="0"/>
            </a:endParaRPr>
          </a:p>
          <a:p>
            <a:pPr marL="45706" indent="0" algn="ctr">
              <a:buFont typeface="Wingdings" pitchFamily="2" charset="2"/>
              <a:buNone/>
            </a:pPr>
            <a:r>
              <a:rPr lang="en-US" dirty="0">
                <a:latin typeface="Century Gothic" panose="020B0502020202020204" pitchFamily="34" charset="0"/>
              </a:rPr>
              <a:t>Bachelor’s Semester Project</a:t>
            </a:r>
          </a:p>
          <a:p>
            <a:pPr marL="45706" indent="0" algn="ctr">
              <a:buFont typeface="Wingdings" pitchFamily="2" charset="2"/>
              <a:buNone/>
            </a:pPr>
            <a:r>
              <a:rPr lang="en-US" dirty="0">
                <a:latin typeface="Century Gothic" panose="020B0502020202020204" pitchFamily="34" charset="0"/>
              </a:rPr>
              <a:t>Supervisor: </a:t>
            </a:r>
            <a:r>
              <a:rPr lang="en-US" dirty="0" err="1">
                <a:latin typeface="Century Gothic" panose="020B0502020202020204" pitchFamily="34" charset="0"/>
              </a:rPr>
              <a:t>Megh</a:t>
            </a:r>
            <a:r>
              <a:rPr lang="en-US" dirty="0">
                <a:latin typeface="Century Gothic" panose="020B0502020202020204" pitchFamily="34" charset="0"/>
              </a:rPr>
              <a:t> Shukla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B1F4C-74FE-4C64-3276-BBC20FA8A6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tr-TR" dirty="0">
                <a:latin typeface="Century Gothic" panose="020B0502020202020204" pitchFamily="34" charset="0"/>
              </a:rPr>
              <a:t>CS-398</a:t>
            </a:r>
            <a:r>
              <a:rPr lang="en-US" dirty="0">
                <a:latin typeface="Century Gothic" panose="020B0502020202020204" pitchFamily="34" charset="0"/>
              </a:rPr>
              <a:t>, </a:t>
            </a:r>
            <a:r>
              <a:rPr lang="tr-TR" dirty="0">
                <a:latin typeface="Century Gothic" panose="020B0502020202020204" pitchFamily="34" charset="0"/>
              </a:rPr>
              <a:t>8 </a:t>
            </a:r>
            <a:r>
              <a:rPr lang="tr-TR" dirty="0" err="1">
                <a:latin typeface="Century Gothic" panose="020B0502020202020204" pitchFamily="34" charset="0"/>
              </a:rPr>
              <a:t>credits</a:t>
            </a: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4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75359-333F-956F-7E3C-E89939EE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354330"/>
            <a:ext cx="7406640" cy="637431"/>
          </a:xfrm>
        </p:spPr>
        <p:txBody>
          <a:bodyPr>
            <a:noAutofit/>
          </a:bodyPr>
          <a:lstStyle/>
          <a:p>
            <a:pPr algn="ctr"/>
            <a:r>
              <a:rPr lang="en-US" sz="3000" dirty="0">
                <a:latin typeface="Century Gothic" panose="020B0502020202020204" pitchFamily="34" charset="0"/>
              </a:rPr>
              <a:t>Incremental (Continual)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656DA-7C4A-A79A-BFFE-F424DC59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2</a:t>
            </a:fld>
            <a:endParaRPr lang="en-US"/>
          </a:p>
        </p:txBody>
      </p: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7FEFEEAE-E448-5910-BD46-B0FDF5B7CD94}"/>
              </a:ext>
            </a:extLst>
          </p:cNvPr>
          <p:cNvGrpSpPr/>
          <p:nvPr/>
        </p:nvGrpSpPr>
        <p:grpSpPr>
          <a:xfrm>
            <a:off x="572233" y="1565851"/>
            <a:ext cx="1381769" cy="1918567"/>
            <a:chOff x="572233" y="1565851"/>
            <a:chExt cx="1381769" cy="19185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E2C76CD-3E88-33DD-4BD0-1110A15F8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309"/>
            <a:stretch/>
          </p:blipFill>
          <p:spPr>
            <a:xfrm>
              <a:off x="694665" y="1820686"/>
              <a:ext cx="1069673" cy="80883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7758A0-A158-303D-70DD-BE2F5E820824}"/>
                </a:ext>
              </a:extLst>
            </p:cNvPr>
            <p:cNvSpPr txBox="1"/>
            <p:nvPr/>
          </p:nvSpPr>
          <p:spPr>
            <a:xfrm>
              <a:off x="837610" y="1565852"/>
              <a:ext cx="1116392" cy="286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Model 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6F7525-BB1B-E3C9-2A7A-A6528225F610}"/>
                </a:ext>
              </a:extLst>
            </p:cNvPr>
            <p:cNvSpPr/>
            <p:nvPr/>
          </p:nvSpPr>
          <p:spPr>
            <a:xfrm>
              <a:off x="572233" y="1565851"/>
              <a:ext cx="1279473" cy="1918567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6" name="Picture 2" descr="Kangal Çoban Erkek Köpek Evcil - Pixabay'de ücretsiz fotoğraf">
              <a:extLst>
                <a:ext uri="{FF2B5EF4-FFF2-40B4-BE49-F238E27FC236}">
                  <a16:creationId xmlns:a16="http://schemas.microsoft.com/office/drawing/2014/main" id="{BF05B42C-1AF4-276A-0301-BA2144E485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665" y="2699102"/>
              <a:ext cx="1069673" cy="712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A2B1E690-58D9-9F49-C00C-8623C688D748}"/>
              </a:ext>
            </a:extLst>
          </p:cNvPr>
          <p:cNvGrpSpPr/>
          <p:nvPr/>
        </p:nvGrpSpPr>
        <p:grpSpPr>
          <a:xfrm>
            <a:off x="1913352" y="1696851"/>
            <a:ext cx="1377366" cy="1650636"/>
            <a:chOff x="1767884" y="1724559"/>
            <a:chExt cx="1377366" cy="165063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47D7668-DFDF-6564-6E59-8ADD89237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50557" y="1991913"/>
              <a:ext cx="846932" cy="56572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B74311D-E84E-52F5-3AA7-698224494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55936" y="2601172"/>
              <a:ext cx="846932" cy="67986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C103EE0-BA1D-F2EF-0652-005A24406FBB}"/>
                </a:ext>
              </a:extLst>
            </p:cNvPr>
            <p:cNvSpPr txBox="1"/>
            <p:nvPr/>
          </p:nvSpPr>
          <p:spPr>
            <a:xfrm>
              <a:off x="2037785" y="1724559"/>
              <a:ext cx="1072477" cy="286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New dataset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8C7C5D-7F69-189A-B692-19B9B3CADA3D}"/>
                </a:ext>
              </a:extLst>
            </p:cNvPr>
            <p:cNvSpPr/>
            <p:nvPr/>
          </p:nvSpPr>
          <p:spPr>
            <a:xfrm>
              <a:off x="2013555" y="1740079"/>
              <a:ext cx="1131695" cy="163511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1B63D49-E491-F0A7-7E79-D44BF3C7C717}"/>
                </a:ext>
              </a:extLst>
            </p:cNvPr>
            <p:cNvCxnSpPr/>
            <p:nvPr/>
          </p:nvCxnSpPr>
          <p:spPr>
            <a:xfrm>
              <a:off x="1767884" y="2557637"/>
              <a:ext cx="19331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5D95E2C8-6BEC-98D6-9BFD-AA4F411FB112}"/>
              </a:ext>
            </a:extLst>
          </p:cNvPr>
          <p:cNvGrpSpPr/>
          <p:nvPr/>
        </p:nvGrpSpPr>
        <p:grpSpPr>
          <a:xfrm>
            <a:off x="3363854" y="1560291"/>
            <a:ext cx="1884816" cy="1918567"/>
            <a:chOff x="3218386" y="1587999"/>
            <a:chExt cx="1884816" cy="1918567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8CD3437-58FE-49D0-F76D-7429CE43B3A5}"/>
                </a:ext>
              </a:extLst>
            </p:cNvPr>
            <p:cNvCxnSpPr/>
            <p:nvPr/>
          </p:nvCxnSpPr>
          <p:spPr>
            <a:xfrm>
              <a:off x="3218386" y="2557637"/>
              <a:ext cx="19331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82E05C1-9808-8358-1A30-DEB04C9D444C}"/>
                </a:ext>
              </a:extLst>
            </p:cNvPr>
            <p:cNvSpPr/>
            <p:nvPr/>
          </p:nvSpPr>
          <p:spPr>
            <a:xfrm>
              <a:off x="3513997" y="1587999"/>
              <a:ext cx="1589205" cy="1918567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09DAD48-9D6A-B20F-A4EE-EF8FB9F4B507}"/>
                </a:ext>
              </a:extLst>
            </p:cNvPr>
            <p:cNvSpPr txBox="1"/>
            <p:nvPr/>
          </p:nvSpPr>
          <p:spPr>
            <a:xfrm>
              <a:off x="3942200" y="1644489"/>
              <a:ext cx="827214" cy="286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Model 1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70A6446-EE34-AAB2-4AE0-3F8DB948F3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309"/>
            <a:stretch/>
          </p:blipFill>
          <p:spPr>
            <a:xfrm>
              <a:off x="3592293" y="1991260"/>
              <a:ext cx="706112" cy="533927"/>
            </a:xfrm>
            <a:prstGeom prst="rect">
              <a:avLst/>
            </a:prstGeom>
          </p:spPr>
        </p:pic>
        <p:pic>
          <p:nvPicPr>
            <p:cNvPr id="23" name="Picture 2" descr="Kangal Çoban Erkek Köpek Evcil - Pixabay'de ücretsiz fotoğraf">
              <a:extLst>
                <a:ext uri="{FF2B5EF4-FFF2-40B4-BE49-F238E27FC236}">
                  <a16:creationId xmlns:a16="http://schemas.microsoft.com/office/drawing/2014/main" id="{F2D4A7A9-242B-1E47-D64D-D03DFE95D3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9697" y="2758938"/>
              <a:ext cx="708708" cy="472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8E52EE6-D760-A1EA-F201-6604C84EF6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55808" y="2752480"/>
              <a:ext cx="707037" cy="472278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06E9CFD-E5EA-EE65-6EBC-6A3F81912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92655" y="1991260"/>
              <a:ext cx="665135" cy="533927"/>
            </a:xfrm>
            <a:prstGeom prst="rect">
              <a:avLst/>
            </a:prstGeom>
          </p:spPr>
        </p:pic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1213CF3B-E41B-0D97-A4A4-43FE03316185}"/>
              </a:ext>
            </a:extLst>
          </p:cNvPr>
          <p:cNvGrpSpPr/>
          <p:nvPr/>
        </p:nvGrpSpPr>
        <p:grpSpPr>
          <a:xfrm>
            <a:off x="5362202" y="1717931"/>
            <a:ext cx="1425585" cy="1635117"/>
            <a:chOff x="5216734" y="1745639"/>
            <a:chExt cx="1425585" cy="1635117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0002068-0DE1-020A-1BB2-256D559B5089}"/>
                </a:ext>
              </a:extLst>
            </p:cNvPr>
            <p:cNvCxnSpPr/>
            <p:nvPr/>
          </p:nvCxnSpPr>
          <p:spPr>
            <a:xfrm>
              <a:off x="5216734" y="2525187"/>
              <a:ext cx="19331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33BEF68-857E-0707-43AC-69F335742603}"/>
                </a:ext>
              </a:extLst>
            </p:cNvPr>
            <p:cNvSpPr/>
            <p:nvPr/>
          </p:nvSpPr>
          <p:spPr>
            <a:xfrm>
              <a:off x="5510625" y="1745639"/>
              <a:ext cx="1131694" cy="1635117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9A3EFD0-FDEE-8C89-4004-A5B10731577B}"/>
                </a:ext>
              </a:extLst>
            </p:cNvPr>
            <p:cNvSpPr txBox="1"/>
            <p:nvPr/>
          </p:nvSpPr>
          <p:spPr>
            <a:xfrm>
              <a:off x="5540233" y="1771983"/>
              <a:ext cx="1072476" cy="286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New dataset</a:t>
              </a:r>
            </a:p>
          </p:txBody>
        </p:sp>
        <p:pic>
          <p:nvPicPr>
            <p:cNvPr id="1030" name="Picture 6" descr="Snowdrop Flower Spring White - Free photo on Pixabay">
              <a:extLst>
                <a:ext uri="{FF2B5EF4-FFF2-40B4-BE49-F238E27FC236}">
                  <a16:creationId xmlns:a16="http://schemas.microsoft.com/office/drawing/2014/main" id="{4DDF6217-415B-C911-F0DA-34805C991B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5838" y="2057875"/>
              <a:ext cx="862199" cy="574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Muscari botryoides (L.) Mill., Yabani Sümbül (Dünya florası) - Pl@ntNet  identify">
              <a:extLst>
                <a:ext uri="{FF2B5EF4-FFF2-40B4-BE49-F238E27FC236}">
                  <a16:creationId xmlns:a16="http://schemas.microsoft.com/office/drawing/2014/main" id="{92F35911-2402-EEE2-C557-9D9B616C6F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4890" y="2678871"/>
              <a:ext cx="862199" cy="646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B4F72183-8A6F-68A0-989F-ABE82E99EA7E}"/>
              </a:ext>
            </a:extLst>
          </p:cNvPr>
          <p:cNvGrpSpPr/>
          <p:nvPr/>
        </p:nvGrpSpPr>
        <p:grpSpPr>
          <a:xfrm>
            <a:off x="6854467" y="1565852"/>
            <a:ext cx="2164619" cy="1918566"/>
            <a:chOff x="6708999" y="1593560"/>
            <a:chExt cx="2164619" cy="1918566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D18C349-4D9F-66BC-C138-D6F144E26DCD}"/>
                </a:ext>
              </a:extLst>
            </p:cNvPr>
            <p:cNvCxnSpPr/>
            <p:nvPr/>
          </p:nvCxnSpPr>
          <p:spPr>
            <a:xfrm>
              <a:off x="6708999" y="2563197"/>
              <a:ext cx="19331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6715DCD-E9AD-9BD9-3B05-E88336129AE8}"/>
                </a:ext>
              </a:extLst>
            </p:cNvPr>
            <p:cNvSpPr/>
            <p:nvPr/>
          </p:nvSpPr>
          <p:spPr>
            <a:xfrm>
              <a:off x="6990285" y="1593560"/>
              <a:ext cx="1589206" cy="191856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1EF0AFC-ED1E-90C4-BDD7-4BAA7A8BB3BE}"/>
                </a:ext>
              </a:extLst>
            </p:cNvPr>
            <p:cNvSpPr txBox="1"/>
            <p:nvPr/>
          </p:nvSpPr>
          <p:spPr>
            <a:xfrm>
              <a:off x="7441948" y="1644489"/>
              <a:ext cx="827214" cy="286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Model 2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A0A0257-DA03-AB75-2664-B08AF41E049A}"/>
                </a:ext>
              </a:extLst>
            </p:cNvPr>
            <p:cNvCxnSpPr/>
            <p:nvPr/>
          </p:nvCxnSpPr>
          <p:spPr>
            <a:xfrm>
              <a:off x="8680304" y="2525187"/>
              <a:ext cx="19331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8972A29-9B4F-7D6C-AF7E-D04A9137D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309"/>
            <a:stretch/>
          </p:blipFill>
          <p:spPr>
            <a:xfrm>
              <a:off x="7121833" y="1952790"/>
              <a:ext cx="638426" cy="482746"/>
            </a:xfrm>
            <a:prstGeom prst="rect">
              <a:avLst/>
            </a:prstGeom>
          </p:spPr>
        </p:pic>
        <p:pic>
          <p:nvPicPr>
            <p:cNvPr id="37" name="Picture 2" descr="Kangal Çoban Erkek Köpek Evcil - Pixabay'de ücretsiz fotoğraf">
              <a:extLst>
                <a:ext uri="{FF2B5EF4-FFF2-40B4-BE49-F238E27FC236}">
                  <a16:creationId xmlns:a16="http://schemas.microsoft.com/office/drawing/2014/main" id="{D45719E7-5AE0-F5DF-EA2B-127E067B03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0904" y="2489525"/>
              <a:ext cx="680287" cy="453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B7CFBF2-888B-0AEE-C4A2-E5FEA417F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41893" y="2491260"/>
              <a:ext cx="645072" cy="430887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B8580C1-C301-439C-8A04-5A431770B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69843" y="1959698"/>
              <a:ext cx="574611" cy="461260"/>
            </a:xfrm>
            <a:prstGeom prst="rect">
              <a:avLst/>
            </a:prstGeom>
          </p:spPr>
        </p:pic>
        <p:pic>
          <p:nvPicPr>
            <p:cNvPr id="40" name="Picture 6" descr="Snowdrop Flower Spring White - Free photo on Pixabay">
              <a:extLst>
                <a:ext uri="{FF2B5EF4-FFF2-40B4-BE49-F238E27FC236}">
                  <a16:creationId xmlns:a16="http://schemas.microsoft.com/office/drawing/2014/main" id="{FD48FF39-2AFD-BE3B-C81B-E171A7CE83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0905" y="2992315"/>
              <a:ext cx="680287" cy="453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8" descr="Muscari botryoides (L.) Mill., Yabani Sümbül (Dünya florası) - Pl@ntNet  identify">
              <a:extLst>
                <a:ext uri="{FF2B5EF4-FFF2-40B4-BE49-F238E27FC236}">
                  <a16:creationId xmlns:a16="http://schemas.microsoft.com/office/drawing/2014/main" id="{130F8159-CDC9-57DF-7A4E-4E3BEDADB1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1893" y="2988619"/>
              <a:ext cx="609380" cy="4570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2" name="Title 1">
            <a:extLst>
              <a:ext uri="{FF2B5EF4-FFF2-40B4-BE49-F238E27FC236}">
                <a16:creationId xmlns:a16="http://schemas.microsoft.com/office/drawing/2014/main" id="{97D79062-FC82-FFBB-F157-62A597803E67}"/>
              </a:ext>
            </a:extLst>
          </p:cNvPr>
          <p:cNvSpPr txBox="1">
            <a:spLocks/>
          </p:cNvSpPr>
          <p:nvPr/>
        </p:nvSpPr>
        <p:spPr>
          <a:xfrm>
            <a:off x="1165211" y="3990337"/>
            <a:ext cx="7120890" cy="756276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latin typeface="Century Gothic" panose="020B0502020202020204" pitchFamily="34" charset="0"/>
              </a:rPr>
              <a:t>Goal: Maintaining performance on the old task, while learning the new task</a:t>
            </a:r>
          </a:p>
        </p:txBody>
      </p:sp>
    </p:spTree>
    <p:extLst>
      <p:ext uri="{BB962C8B-B14F-4D97-AF65-F5344CB8AC3E}">
        <p14:creationId xmlns:p14="http://schemas.microsoft.com/office/powerpoint/2010/main" val="146239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DB66993-15C4-DF11-7F97-A6C1D896A8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073"/>
          <a:stretch/>
        </p:blipFill>
        <p:spPr>
          <a:xfrm>
            <a:off x="4327010" y="732970"/>
            <a:ext cx="4055052" cy="16562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175359-333F-956F-7E3C-E89939EE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965" y="218249"/>
            <a:ext cx="7418760" cy="101727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entury Gothic" panose="020B0502020202020204" pitchFamily="34" charset="0"/>
              </a:rPr>
              <a:t>Incremental Human Pose 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32245-635E-82BD-0EC7-AD6F8E1C1F6C}"/>
              </a:ext>
            </a:extLst>
          </p:cNvPr>
          <p:cNvSpPr txBox="1"/>
          <p:nvPr/>
        </p:nvSpPr>
        <p:spPr>
          <a:xfrm>
            <a:off x="955965" y="4840640"/>
            <a:ext cx="78389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Calibri" panose="020F0502020204030204" pitchFamily="34" charset="0"/>
                <a:cs typeface="Calibri" panose="020F0502020204030204" pitchFamily="34" charset="0"/>
              </a:rPr>
              <a:t>[1] Newell, Alejandro, et al. “Stacked Hourglass Networks for Human Pose Estimation.” </a:t>
            </a:r>
            <a:r>
              <a:rPr lang="tr-TR" sz="800" dirty="0">
                <a:latin typeface="Calibri" panose="020F0502020204030204" pitchFamily="34" charset="0"/>
                <a:cs typeface="Calibri" panose="020F0502020204030204" pitchFamily="34" charset="0"/>
              </a:rPr>
              <a:t>ECCV 2016</a:t>
            </a:r>
            <a:r>
              <a:rPr lang="en-US" sz="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800" dirty="0">
                <a:solidFill>
                  <a:srgbClr val="333333"/>
                </a:solidFill>
                <a:latin typeface="-apple-system"/>
              </a:rPr>
              <a:t>https://doi.org/10.1007/978-3-319-46484-8_29</a:t>
            </a:r>
            <a:r>
              <a:rPr lang="en-US" sz="8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DF9A7-FB22-C521-9461-41316A196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0191B-09AA-7A52-EF06-3D0236F42CEF}"/>
              </a:ext>
            </a:extLst>
          </p:cNvPr>
          <p:cNvSpPr txBox="1"/>
          <p:nvPr/>
        </p:nvSpPr>
        <p:spPr>
          <a:xfrm>
            <a:off x="4406034" y="2416763"/>
            <a:ext cx="41745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entury Gothic" panose="020B0502020202020204" pitchFamily="34" charset="0"/>
              </a:rPr>
              <a:t>Hourglass Structure from the Stacked Hourglass Network [2]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138CE92-0043-2FD5-AF8F-A31BBECAF45E}"/>
              </a:ext>
            </a:extLst>
          </p:cNvPr>
          <p:cNvGrpSpPr/>
          <p:nvPr/>
        </p:nvGrpSpPr>
        <p:grpSpPr>
          <a:xfrm>
            <a:off x="975422" y="1238964"/>
            <a:ext cx="2583817" cy="1503393"/>
            <a:chOff x="1235852" y="3213209"/>
            <a:chExt cx="2542165" cy="148717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A061902-EFD7-836D-13CF-04CDCABE75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0000" r="70942" b="26538"/>
            <a:stretch/>
          </p:blipFill>
          <p:spPr>
            <a:xfrm>
              <a:off x="1235852" y="3213209"/>
              <a:ext cx="2542165" cy="120328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E56BC28-C94C-7201-638F-076C2E57BDD7}"/>
                </a:ext>
              </a:extLst>
            </p:cNvPr>
            <p:cNvSpPr txBox="1"/>
            <p:nvPr/>
          </p:nvSpPr>
          <p:spPr>
            <a:xfrm>
              <a:off x="1619724" y="4438778"/>
              <a:ext cx="21237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Century Gothic" panose="020B0502020202020204" pitchFamily="34" charset="0"/>
                </a:rPr>
                <a:t>Human pose predictions [2]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AD5801C-7825-5DE2-1668-47BA37F22006}"/>
              </a:ext>
            </a:extLst>
          </p:cNvPr>
          <p:cNvGrpSpPr>
            <a:grpSpLocks noChangeAspect="1"/>
          </p:cNvGrpSpPr>
          <p:nvPr/>
        </p:nvGrpSpPr>
        <p:grpSpPr>
          <a:xfrm>
            <a:off x="2307480" y="2840618"/>
            <a:ext cx="4559958" cy="1771135"/>
            <a:chOff x="678874" y="1627761"/>
            <a:chExt cx="8135972" cy="3160097"/>
          </a:xfrm>
        </p:grpSpPr>
        <p:pic>
          <p:nvPicPr>
            <p:cNvPr id="7" name="Picture 2" descr="Convolutional neural networks introduction - Machine Learning Group - Cosmos">
              <a:extLst>
                <a:ext uri="{FF2B5EF4-FFF2-40B4-BE49-F238E27FC236}">
                  <a16:creationId xmlns:a16="http://schemas.microsoft.com/office/drawing/2014/main" id="{1F990EBE-5396-1D10-B142-BDDFF5DE02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4746" y="1627761"/>
              <a:ext cx="4610100" cy="2543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AutoShape 4" descr="Fully Connected vs Convolutional Neural Networks | by Pooja Mahajan | The  Startup | Medium">
              <a:extLst>
                <a:ext uri="{FF2B5EF4-FFF2-40B4-BE49-F238E27FC236}">
                  <a16:creationId xmlns:a16="http://schemas.microsoft.com/office/drawing/2014/main" id="{597C71DD-287D-1C42-A61F-601560F8827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63637" y="4011609"/>
              <a:ext cx="156705" cy="1567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8" name="Picture 6" descr="Fully Connected vs Convolutional Neural Networks | by Pooja Mahajan | The  Startup | Medium">
              <a:extLst>
                <a:ext uri="{FF2B5EF4-FFF2-40B4-BE49-F238E27FC236}">
                  <a16:creationId xmlns:a16="http://schemas.microsoft.com/office/drawing/2014/main" id="{107FCED9-2CF1-2C09-0AE7-65ECE9D1E8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874" y="1668169"/>
              <a:ext cx="3525872" cy="2458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BD43BC-39EB-4884-3402-22CD9776FAEE}"/>
                </a:ext>
              </a:extLst>
            </p:cNvPr>
            <p:cNvSpPr txBox="1"/>
            <p:nvPr/>
          </p:nvSpPr>
          <p:spPr>
            <a:xfrm>
              <a:off x="1332506" y="4245507"/>
              <a:ext cx="7199447" cy="542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entury Gothic" panose="020B0502020202020204" pitchFamily="34" charset="0"/>
                </a:rPr>
                <a:t>Fully connected layers vs. CNN kernels (filters)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742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8E64A-4CBE-F6F6-A532-09BC110AB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1360161"/>
            <a:ext cx="7726363" cy="338677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Century Gothic" panose="020B0502020202020204" pitchFamily="34" charset="0"/>
              </a:rPr>
              <a:t>Testing incremental learning methods on the task of human pose estimation. </a:t>
            </a:r>
          </a:p>
          <a:p>
            <a:pPr marL="8100" indent="0">
              <a:spcAft>
                <a:spcPts val="900"/>
              </a:spcAft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293850" indent="-285750">
              <a:spcAft>
                <a:spcPts val="900"/>
              </a:spcAft>
            </a:pPr>
            <a:r>
              <a:rPr lang="en-US" sz="2400" dirty="0">
                <a:latin typeface="Century Gothic" panose="020B0502020202020204" pitchFamily="34" charset="0"/>
              </a:rPr>
              <a:t>Input: Human pose datasets </a:t>
            </a:r>
          </a:p>
          <a:p>
            <a:pPr marL="293850" indent="-285750">
              <a:spcAft>
                <a:spcPts val="900"/>
              </a:spcAft>
            </a:pPr>
            <a:r>
              <a:rPr lang="en-US" sz="2400" dirty="0">
                <a:latin typeface="Century Gothic" panose="020B0502020202020204" pitchFamily="34" charset="0"/>
              </a:rPr>
              <a:t>Output: Model that can learn incrementally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6A137-283F-FAD2-3497-33E2DC53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E8EBC7-3A6A-3551-A0E6-DD805F103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354330"/>
            <a:ext cx="7406640" cy="973070"/>
          </a:xfrm>
        </p:spPr>
        <p:txBody>
          <a:bodyPr>
            <a:noAutofit/>
          </a:bodyPr>
          <a:lstStyle/>
          <a:p>
            <a:pPr algn="ctr"/>
            <a:r>
              <a:rPr lang="en-US" sz="3000" dirty="0">
                <a:latin typeface="Century Gothic" panose="020B05020202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458992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BF3D6-DF85-96DD-FCD1-236BAECC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1E17AFF-9B53-3A25-81D7-D2511BF1F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49" y="479174"/>
            <a:ext cx="7406640" cy="101727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entury Gothic" panose="020B0502020202020204" pitchFamily="34" charset="0"/>
              </a:rPr>
              <a:t>Final Method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6AD2E-4582-14E5-48E6-5AE81BA25E57}"/>
              </a:ext>
            </a:extLst>
          </p:cNvPr>
          <p:cNvSpPr txBox="1">
            <a:spLocks/>
          </p:cNvSpPr>
          <p:nvPr/>
        </p:nvSpPr>
        <p:spPr>
          <a:xfrm>
            <a:off x="909476" y="1195458"/>
            <a:ext cx="7325047" cy="1809000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800" dirty="0">
                <a:latin typeface="Century Gothic" panose="020B0502020202020204" pitchFamily="34" charset="0"/>
              </a:rPr>
              <a:t>Pre-train Stacked Hourglass with MPII </a:t>
            </a:r>
          </a:p>
          <a:p>
            <a:pPr marL="457200" indent="-4572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800" dirty="0">
                <a:latin typeface="Century Gothic" panose="020B0502020202020204" pitchFamily="34" charset="0"/>
              </a:rPr>
              <a:t>Train incrementally with LSP, using:</a:t>
            </a:r>
          </a:p>
          <a:p>
            <a:pPr marL="685800" lvl="1" indent="-3429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latin typeface="Century Gothic" panose="020B0502020202020204" pitchFamily="34" charset="0"/>
              </a:rPr>
              <a:t>Naïve finetuning</a:t>
            </a:r>
          </a:p>
          <a:p>
            <a:pPr marL="685800" lvl="1" indent="-3429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latin typeface="Century Gothic" panose="020B0502020202020204" pitchFamily="34" charset="0"/>
              </a:rPr>
              <a:t>Regularization</a:t>
            </a:r>
          </a:p>
          <a:p>
            <a:pPr lvl="2">
              <a:spcAft>
                <a:spcPts val="900"/>
              </a:spcAft>
            </a:pPr>
            <a:endParaRPr lang="en-US" sz="2000" dirty="0">
              <a:latin typeface="Century Gothic" panose="020B0502020202020204" pitchFamily="34" charset="0"/>
            </a:endParaRPr>
          </a:p>
          <a:p>
            <a:pPr>
              <a:spcAft>
                <a:spcPts val="900"/>
              </a:spcAft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50CEA6-7673-E30C-0549-E1B09A6DDE6B}"/>
              </a:ext>
            </a:extLst>
          </p:cNvPr>
          <p:cNvGrpSpPr/>
          <p:nvPr/>
        </p:nvGrpSpPr>
        <p:grpSpPr>
          <a:xfrm>
            <a:off x="5386470" y="2898677"/>
            <a:ext cx="3544691" cy="2069925"/>
            <a:chOff x="3022710" y="1403029"/>
            <a:chExt cx="4429633" cy="245901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3103466-F219-8D04-0DDA-0285DBC6E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88165" y="1403029"/>
              <a:ext cx="2366942" cy="211813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E73C698-4930-AE38-3BCC-84AA04963DF1}"/>
                </a:ext>
              </a:extLst>
            </p:cNvPr>
            <p:cNvSpPr txBox="1"/>
            <p:nvPr/>
          </p:nvSpPr>
          <p:spPr>
            <a:xfrm>
              <a:off x="3022710" y="3496413"/>
              <a:ext cx="4429633" cy="365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entury Gothic" panose="020B0502020202020204" pitchFamily="34" charset="0"/>
                </a:rPr>
                <a:t>Results of different frequency filters [2]</a:t>
              </a: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B5112CB8-469C-DE5A-2330-A6FEECC7426E}"/>
              </a:ext>
            </a:extLst>
          </p:cNvPr>
          <p:cNvSpPr txBox="1">
            <a:spLocks/>
          </p:cNvSpPr>
          <p:nvPr/>
        </p:nvSpPr>
        <p:spPr>
          <a:xfrm>
            <a:off x="909476" y="3236689"/>
            <a:ext cx="4997670" cy="129177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028700" lvl="2" indent="-3429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Century Gothic" panose="020B0502020202020204" pitchFamily="34" charset="0"/>
              </a:rPr>
              <a:t>with L2 norm of all parameters</a:t>
            </a:r>
          </a:p>
          <a:p>
            <a:pPr marL="1028700" lvl="2" indent="-342900">
              <a:spcAft>
                <a:spcPts val="9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Century Gothic" panose="020B0502020202020204" pitchFamily="34" charset="0"/>
              </a:rPr>
              <a:t>with the Fourier responses of CNN filters</a:t>
            </a:r>
          </a:p>
          <a:p>
            <a:pPr>
              <a:spcAft>
                <a:spcPts val="900"/>
              </a:spcAft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A7CB5-AFC5-7F1F-AA92-D4F31C4A2DD3}"/>
              </a:ext>
            </a:extLst>
          </p:cNvPr>
          <p:cNvSpPr txBox="1"/>
          <p:nvPr/>
        </p:nvSpPr>
        <p:spPr>
          <a:xfrm>
            <a:off x="955965" y="4840640"/>
            <a:ext cx="78389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Calibri" panose="020F0502020204030204" pitchFamily="34" charset="0"/>
                <a:cs typeface="Calibri" panose="020F0502020204030204" pitchFamily="34" charset="0"/>
              </a:rPr>
              <a:t>[2] Gonzalez, Rafael C., and Richard Eugene Woods. Digital Image Processing. Pearson, 2018. 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69407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BF3D6-DF85-96DD-FCD1-236BAECC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1E17AFF-9B53-3A25-81D7-D2511BF1F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49" y="479174"/>
            <a:ext cx="7406640" cy="101727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entury Gothic" panose="020B0502020202020204" pitchFamily="34" charset="0"/>
              </a:rPr>
              <a:t>Results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6AD2E-4582-14E5-48E6-5AE81BA25E57}"/>
              </a:ext>
            </a:extLst>
          </p:cNvPr>
          <p:cNvSpPr txBox="1">
            <a:spLocks/>
          </p:cNvSpPr>
          <p:nvPr/>
        </p:nvSpPr>
        <p:spPr>
          <a:xfrm>
            <a:off x="990732" y="1204030"/>
            <a:ext cx="7325047" cy="329032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900"/>
              </a:spcAft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6A7E843-11F5-5AE7-6D51-24BC8C2C22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0811668"/>
              </p:ext>
            </p:extLst>
          </p:nvPr>
        </p:nvGraphicFramePr>
        <p:xfrm>
          <a:off x="893759" y="1016003"/>
          <a:ext cx="7518992" cy="359095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830809">
                  <a:extLst>
                    <a:ext uri="{9D8B030D-6E8A-4147-A177-3AD203B41FA5}">
                      <a16:colId xmlns:a16="http://schemas.microsoft.com/office/drawing/2014/main" val="527240966"/>
                    </a:ext>
                  </a:extLst>
                </a:gridCol>
                <a:gridCol w="1141421">
                  <a:extLst>
                    <a:ext uri="{9D8B030D-6E8A-4147-A177-3AD203B41FA5}">
                      <a16:colId xmlns:a16="http://schemas.microsoft.com/office/drawing/2014/main" val="1599128330"/>
                    </a:ext>
                  </a:extLst>
                </a:gridCol>
                <a:gridCol w="1529141">
                  <a:extLst>
                    <a:ext uri="{9D8B030D-6E8A-4147-A177-3AD203B41FA5}">
                      <a16:colId xmlns:a16="http://schemas.microsoft.com/office/drawing/2014/main" val="2630441576"/>
                    </a:ext>
                  </a:extLst>
                </a:gridCol>
                <a:gridCol w="3017621">
                  <a:extLst>
                    <a:ext uri="{9D8B030D-6E8A-4147-A177-3AD203B41FA5}">
                      <a16:colId xmlns:a16="http://schemas.microsoft.com/office/drawing/2014/main" val="3147734066"/>
                    </a:ext>
                  </a:extLst>
                </a:gridCol>
              </a:tblGrid>
              <a:tr h="4426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Model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Test Dataset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Average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Assessment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85477"/>
                  </a:ext>
                </a:extLst>
              </a:tr>
              <a:tr h="328035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Base Model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MPII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0.808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Cannot predict the </a:t>
                      </a:r>
                    </a:p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new dataset</a:t>
                      </a:r>
                      <a:endParaRPr lang="en-US" sz="14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extLst>
                  <a:ext uri="{0D108BD9-81ED-4DB2-BD59-A6C34878D82A}">
                    <a16:rowId xmlns:a16="http://schemas.microsoft.com/office/drawing/2014/main" val="766498461"/>
                  </a:ext>
                </a:extLst>
              </a:tr>
              <a:tr h="359107">
                <a:tc vMerge="1"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Base Model</a:t>
                      </a:r>
                    </a:p>
                  </a:txBody>
                  <a:tcPr marL="7220" marR="7220" marT="72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775325"/>
                  </a:ext>
                </a:extLst>
              </a:tr>
              <a:tr h="275153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Finetune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MPII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0.655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Forgets to some degree</a:t>
                      </a:r>
                    </a:p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Does not learn well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extLst>
                  <a:ext uri="{0D108BD9-81ED-4DB2-BD59-A6C34878D82A}">
                    <a16:rowId xmlns:a16="http://schemas.microsoft.com/office/drawing/2014/main" val="3661405475"/>
                  </a:ext>
                </a:extLst>
              </a:tr>
              <a:tr h="343990">
                <a:tc vMerge="1"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Finetune</a:t>
                      </a:r>
                    </a:p>
                  </a:txBody>
                  <a:tcPr marL="7220" marR="7220" marT="72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271371"/>
                  </a:ext>
                </a:extLst>
              </a:tr>
              <a:tr h="48840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Regularization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MPII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0.592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Forgets to some degree</a:t>
                      </a:r>
                    </a:p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Learns well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extLst>
                  <a:ext uri="{0D108BD9-81ED-4DB2-BD59-A6C34878D82A}">
                    <a16:rowId xmlns:a16="http://schemas.microsoft.com/office/drawing/2014/main" val="2146961956"/>
                  </a:ext>
                </a:extLst>
              </a:tr>
              <a:tr h="376764">
                <a:tc vMerge="1"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Regularization</a:t>
                      </a:r>
                    </a:p>
                  </a:txBody>
                  <a:tcPr marL="7220" marR="7220" marT="72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LSP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0.789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42704"/>
                  </a:ext>
                </a:extLst>
              </a:tr>
              <a:tr h="48840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Fourier Regularization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MPII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0.479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Forgets</a:t>
                      </a:r>
                    </a:p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Learns well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extLst>
                  <a:ext uri="{0D108BD9-81ED-4DB2-BD59-A6C34878D82A}">
                    <a16:rowId xmlns:a16="http://schemas.microsoft.com/office/drawing/2014/main" val="1424139317"/>
                  </a:ext>
                </a:extLst>
              </a:tr>
              <a:tr h="488408">
                <a:tc vMerge="1"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Fourier Regularization</a:t>
                      </a:r>
                    </a:p>
                  </a:txBody>
                  <a:tcPr marL="7220" marR="7220" marT="72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LSP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7220" marR="7220" marT="72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0.805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70180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F79349C-6970-821E-C231-983EED60CF8F}"/>
              </a:ext>
            </a:extLst>
          </p:cNvPr>
          <p:cNvSpPr txBox="1"/>
          <p:nvPr/>
        </p:nvSpPr>
        <p:spPr>
          <a:xfrm>
            <a:off x="800102" y="4620784"/>
            <a:ext cx="53394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 of different incremental learning experiments in </a:t>
            </a:r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PCKh@0.53, </a:t>
            </a:r>
          </a:p>
          <a:p>
            <a:pPr algn="just"/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(Percentage of Correct </a:t>
            </a:r>
            <a:r>
              <a:rPr lang="en-US" sz="14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Keypoints</a:t>
            </a:r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with threshold)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669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B4101-FB1F-6EE5-0DC1-BFC3A294A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646" y="2120142"/>
            <a:ext cx="4754707" cy="90321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200" dirty="0">
                <a:latin typeface="Century Gothic" panose="020B0502020202020204" pitchFamily="34" charset="0"/>
              </a:rPr>
              <a:t>Thank you for your attention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B4CD0-02CA-D780-4A4A-7FAF9CAC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AF096-05A8-472C-ABEB-B39C6997A0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482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8A6C70-7FF5-480A-B09B-7D0A19B2F43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CE09B-89B1-4B5D-BED2-87C84F0777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23067</TotalTime>
  <Words>276</Words>
  <Application>Microsoft Office PowerPoint</Application>
  <PresentationFormat>On-screen Show (16:9)</PresentationFormat>
  <Paragraphs>76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-apple-system</vt:lpstr>
      <vt:lpstr>Arial</vt:lpstr>
      <vt:lpstr>Calibri</vt:lpstr>
      <vt:lpstr>Century Gothic</vt:lpstr>
      <vt:lpstr>Constantia</vt:lpstr>
      <vt:lpstr>Franklin Gothic Demi Cond</vt:lpstr>
      <vt:lpstr>Wingdings</vt:lpstr>
      <vt:lpstr>Thème Office</vt:lpstr>
      <vt:lpstr>Custom Design</vt:lpstr>
      <vt:lpstr>Incremental Learning for Human Pose Estimation</vt:lpstr>
      <vt:lpstr>Incremental (Continual) Learning</vt:lpstr>
      <vt:lpstr>Incremental Human Pose Challenges</vt:lpstr>
      <vt:lpstr>Problem Statement</vt:lpstr>
      <vt:lpstr>Final Method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lastModifiedBy>Kardelen Ceren</cp:lastModifiedBy>
  <cp:revision>959</cp:revision>
  <dcterms:created xsi:type="dcterms:W3CDTF">2019-04-02T06:24:35Z</dcterms:created>
  <dcterms:modified xsi:type="dcterms:W3CDTF">2023-06-09T10:08:51Z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

<file path=docProps/thumbnail.jpeg>
</file>